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</p:sldMasterIdLst>
  <p:sldIdLst>
    <p:sldId id="259" r:id="rId3"/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1DC4"/>
    <a:srgbClr val="0EA2D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936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6BBF4-E627-415F-A38C-21F39B6A75C2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31861-90C7-45DA-A098-48865B9121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6A960-8B6C-4D4E-B84A-6E40EAF96908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DABE9-BCD7-41CD-8099-0C1CB99E01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974EE-52A6-424F-B27A-047DFF7B3F24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FA33D-842C-4883-B26C-C8BDCA807FE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1117E-8724-451A-BE70-476FAA44F1BC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570BB5-1D23-434B-996E-6DC0883CB5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7677D2-F8A8-4EB2-B293-FD3C89B68F9A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355448-77F2-4FB7-A693-4A9CD1C617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F3239-65CE-4F9C-9B76-941BD2A601E5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9E6E4-804A-450D-801F-485E5EDA41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AFDBB-9195-447F-B7D8-09B05B96B376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EA88A-5E29-43CB-B116-311D79BFAF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92D78C-5C31-45BA-8FDA-B7FF0403DE9D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D2F64-DD03-4699-B03D-8EA9520C24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CC93E-AA7B-4697-82B3-D831C2EBC29D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E84C3F-D449-41D3-AEEE-120BA8A2DE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9869E-5356-4C25-AB0D-D81E89C4D021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1558A4-406D-4246-BDC2-94EA135D6F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3CA03-EBAE-4FC7-99D2-9AF0F9E8F347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7D845-4B0A-4BB4-9593-A0119ED3CA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176D-037F-4438-80C6-E474F053BB65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E3031-9B3C-4B30-B424-3E8CF36CE5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71EB2-7D1A-41D0-935B-6930AF610BE7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35C39-4525-4D92-8FBB-CB0F0034761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41AE33-A8D3-42FF-B103-8C63754E87B7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00E294-D8AC-4837-8E20-1F2CA01B5C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C28E7-6DB6-4349-B75A-267AD1CE0D0B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A28F5-0BD7-4B7A-BCCA-EEC79F6C01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37FB0-167C-4E55-845B-88037C94A5B7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6FD4A-42A8-4CAB-B9E7-5277BE59CF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860D9-9ACE-451A-A1BB-183F7229AD67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775A2-FA86-4C9D-8724-AB72FC9F08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E32FD-7D73-4A9F-9453-2B420275635D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436F7-7EAD-4529-9DEA-9D5E9E9F73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AD011-9B75-4417-80A7-0B8A9B77BC94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0A7B-DE2B-499E-8A4A-0B38DEF39B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B10F6C-88B1-4C9D-BE8E-0CCB0CCDECD5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FA2B-B187-4BF9-9655-E3ADCE6BC8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DDF5F3-9C7F-454C-BAD2-E1B1F71AE340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A313CE-87A0-4B29-8E9E-5670788AD2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ECDB5-2D98-4099-BFB7-2086CE612940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2B4FE-3281-4E55-B882-464FF73392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FDF9074-AA50-4B42-B5DB-0902BF704ACF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5F04CE-8483-4EF5-87CA-8BDBE6AA39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699" r:id="rId2"/>
    <p:sldLayoutId id="2147483712" r:id="rId3"/>
    <p:sldLayoutId id="2147483698" r:id="rId4"/>
    <p:sldLayoutId id="2147483697" r:id="rId5"/>
    <p:sldLayoutId id="2147483696" r:id="rId6"/>
    <p:sldLayoutId id="2147483695" r:id="rId7"/>
    <p:sldLayoutId id="2147483694" r:id="rId8"/>
    <p:sldLayoutId id="2147483713" r:id="rId9"/>
    <p:sldLayoutId id="2147483693" r:id="rId10"/>
    <p:sldLayoutId id="2147483692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9A7B4B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9A7B4B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9A7B4B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9A7B4B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9A7B4B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9A7B4B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9A7B4B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9A7B4B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9A7B4B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9A7B4B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287BBE0-60B6-4C46-A6D7-15E351FD6D2C}" type="datetimeFigureOut">
              <a:rPr lang="cs-CZ"/>
              <a:pPr>
                <a:defRPr/>
              </a:pPr>
              <a:t>3.10.2012</a:t>
            </a:fld>
            <a:endParaRPr 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2C1D93-2B00-4B68-AA23-2A1ADC5DA6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9" r:id="rId2"/>
    <p:sldLayoutId id="2147483708" r:id="rId3"/>
    <p:sldLayoutId id="2147483707" r:id="rId4"/>
    <p:sldLayoutId id="2147483706" r:id="rId5"/>
    <p:sldLayoutId id="2147483705" r:id="rId6"/>
    <p:sldLayoutId id="2147483704" r:id="rId7"/>
    <p:sldLayoutId id="2147483703" r:id="rId8"/>
    <p:sldLayoutId id="2147483702" r:id="rId9"/>
    <p:sldLayoutId id="2147483701" r:id="rId10"/>
    <p:sldLayoutId id="2147483700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9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cs-CZ" smtClean="0"/>
          </a:p>
        </p:txBody>
      </p:sp>
      <p:sp>
        <p:nvSpPr>
          <p:cNvPr id="23594" name="Zástupný symbol pro obsah 2"/>
          <p:cNvSpPr>
            <a:spLocks/>
          </p:cNvSpPr>
          <p:nvPr/>
        </p:nvSpPr>
        <p:spPr bwMode="auto">
          <a:xfrm>
            <a:off x="539750" y="1844675"/>
            <a:ext cx="8334375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cs-CZ" sz="2100" b="1"/>
              <a:t>ZÁKLADNÍ ŠKOLA, BRNO, KAMÍNKY 5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cs-CZ" sz="1000" b="1"/>
              <a:t>634 00 BRNO – Nový Lískovec, Kamínky 5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endParaRPr lang="cs-CZ" sz="1500" b="1"/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cs-CZ" sz="1500" b="1"/>
              <a:t>Šablona III/2</a:t>
            </a:r>
          </a:p>
        </p:txBody>
      </p:sp>
      <p:sp>
        <p:nvSpPr>
          <p:cNvPr id="9" name="Zástupný symbol pro zápatí 8"/>
          <p:cNvSpPr txBox="1">
            <a:spLocks noGrp="1"/>
          </p:cNvSpPr>
          <p:nvPr/>
        </p:nvSpPr>
        <p:spPr>
          <a:xfrm>
            <a:off x="177800" y="5084763"/>
            <a:ext cx="8786813" cy="164941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1200" dirty="0">
              <a:solidFill>
                <a:schemeClr val="tx1">
                  <a:tint val="7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359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3597" name="Rectangle 5"/>
          <p:cNvSpPr>
            <a:spLocks noChangeArrowheads="1"/>
          </p:cNvSpPr>
          <p:nvPr/>
        </p:nvSpPr>
        <p:spPr bwMode="auto">
          <a:xfrm>
            <a:off x="-269875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cs-CZ" sz="1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endParaRPr lang="cs-CZ"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23598" name="Rectangle 6"/>
          <p:cNvSpPr>
            <a:spLocks noChangeArrowheads="1"/>
          </p:cNvSpPr>
          <p:nvPr/>
        </p:nvSpPr>
        <p:spPr bwMode="auto">
          <a:xfrm>
            <a:off x="0" y="190817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/>
          </a:p>
        </p:txBody>
      </p:sp>
      <p:graphicFrame>
        <p:nvGraphicFramePr>
          <p:cNvPr id="23633" name="Group 81"/>
          <p:cNvGraphicFramePr>
            <a:graphicFrameLocks noGrp="1"/>
          </p:cNvGraphicFramePr>
          <p:nvPr/>
        </p:nvGraphicFramePr>
        <p:xfrm>
          <a:off x="1042988" y="3074988"/>
          <a:ext cx="7058025" cy="3240087"/>
        </p:xfrm>
        <a:graphic>
          <a:graphicData uri="http://schemas.openxmlformats.org/drawingml/2006/table">
            <a:tbl>
              <a:tblPr/>
              <a:tblGrid>
                <a:gridCol w="2325687"/>
                <a:gridCol w="4732338"/>
              </a:tblGrid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Ročník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8.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Vzdělávací oblast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Matematika a její aplikace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Vzdělávací obor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Geometrie v rovině a v prostoru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Tematický okruh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Jehlan, válec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Téma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Válec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Autor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Mgr. Lenka Doležalová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Vytvořeno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9. 1. 2012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Metodický popis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300"/>
                        </a:spcAft>
                        <a:buClr>
                          <a:srgbClr val="9A7B4B"/>
                        </a:buClr>
                        <a:buSzPct val="130000"/>
                        <a:buFont typeface="Georgia" pitchFamily="18" charset="0"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Žáci umí vypočítat objem a povrch složitějšího tělesa.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BBB5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</a:tbl>
          </a:graphicData>
        </a:graphic>
      </p:graphicFrame>
      <p:sp>
        <p:nvSpPr>
          <p:cNvPr id="23628" name="Zástupný symbol pro obsah 2"/>
          <p:cNvSpPr txBox="1">
            <a:spLocks/>
          </p:cNvSpPr>
          <p:nvPr/>
        </p:nvSpPr>
        <p:spPr bwMode="auto">
          <a:xfrm>
            <a:off x="561975" y="2749550"/>
            <a:ext cx="8334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cs-CZ" sz="2000" b="1">
              <a:latin typeface="Calibri" pitchFamily="34" charset="0"/>
            </a:endParaRP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</a:pPr>
            <a:endParaRPr lang="cs-CZ" sz="3200" b="1">
              <a:latin typeface="Calibri" pitchFamily="34" charset="0"/>
            </a:endParaRPr>
          </a:p>
        </p:txBody>
      </p:sp>
      <p:grpSp>
        <p:nvGrpSpPr>
          <p:cNvPr id="23629" name="Group 38"/>
          <p:cNvGrpSpPr>
            <a:grpSpLocks/>
          </p:cNvGrpSpPr>
          <p:nvPr/>
        </p:nvGrpSpPr>
        <p:grpSpPr bwMode="auto">
          <a:xfrm>
            <a:off x="323850" y="449263"/>
            <a:ext cx="8475663" cy="1079500"/>
            <a:chOff x="204" y="283"/>
            <a:chExt cx="5339" cy="680"/>
          </a:xfrm>
        </p:grpSpPr>
        <p:pic>
          <p:nvPicPr>
            <p:cNvPr id="23630" name="Picture 0" descr="MSMT_logolink_bez_vl_a_sloganu.ai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04" y="284"/>
              <a:ext cx="4608" cy="6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3592" name="Object 40"/>
            <p:cNvGraphicFramePr>
              <a:graphicFrameLocks noChangeAspect="1"/>
            </p:cNvGraphicFramePr>
            <p:nvPr/>
          </p:nvGraphicFramePr>
          <p:xfrm>
            <a:off x="4967" y="283"/>
            <a:ext cx="576" cy="680"/>
          </p:xfrm>
          <a:graphic>
            <a:graphicData uri="http://schemas.openxmlformats.org/presentationml/2006/ole">
              <p:oleObj spid="_x0000_s23592" name="Acrobat Document" r:id="rId4" imgW="5638710" imgH="8000842" progId="AcroExch.Document.7">
                <p:embed/>
              </p:oleObj>
            </a:graphicData>
          </a:graphic>
        </p:graphicFrame>
      </p:grpSp>
    </p:spTree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odnadpis 2"/>
          <p:cNvSpPr>
            <a:spLocks noGrp="1"/>
          </p:cNvSpPr>
          <p:nvPr>
            <p:ph type="subTitle" idx="1"/>
          </p:nvPr>
        </p:nvSpPr>
        <p:spPr>
          <a:xfrm>
            <a:off x="1473200" y="5053013"/>
            <a:ext cx="5637213" cy="881062"/>
          </a:xfrm>
        </p:spPr>
        <p:txBody>
          <a:bodyPr/>
          <a:lstStyle/>
          <a:p>
            <a:pPr eaLnBrk="1" hangingPunct="1"/>
            <a:endParaRPr lang="cs-CZ" smtClean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980729"/>
            <a:ext cx="8496944" cy="2952328"/>
          </a:xfrm>
        </p:spPr>
        <p:txBody>
          <a:bodyPr/>
          <a:lstStyle/>
          <a:p>
            <a:pPr marL="182880" indent="0" algn="ctr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cs-CZ" sz="9600" dirty="0" smtClean="0">
                <a:solidFill>
                  <a:schemeClr val="accent3">
                    <a:lumMod val="75000"/>
                  </a:schemeClr>
                </a:solidFill>
              </a:rPr>
              <a:t>VÁLEC - PŘÍKLADY</a:t>
            </a:r>
            <a:endParaRPr lang="cs-CZ" sz="9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288" y="260350"/>
            <a:ext cx="8497887" cy="792163"/>
          </a:xfrm>
        </p:spPr>
        <p:txBody>
          <a:bodyPr/>
          <a:lstStyle/>
          <a:p>
            <a:pPr eaLnBrk="1" hangingPunct="1"/>
            <a:r>
              <a:rPr lang="cs-CZ" sz="2800" smtClean="0"/>
              <a:t>Vypočítejte objem a povrch následujícího tělesa:</a:t>
            </a:r>
          </a:p>
        </p:txBody>
      </p:sp>
      <p:sp>
        <p:nvSpPr>
          <p:cNvPr id="28674" name="Zástupný symbol pro obsah 2"/>
          <p:cNvSpPr txBox="1">
            <a:spLocks/>
          </p:cNvSpPr>
          <p:nvPr/>
        </p:nvSpPr>
        <p:spPr bwMode="auto">
          <a:xfrm>
            <a:off x="4284663" y="1952625"/>
            <a:ext cx="309562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9A7B4B"/>
              </a:buClr>
              <a:buSzPct val="130000"/>
              <a:buFont typeface="Georgia" pitchFamily="18" charset="0"/>
              <a:buChar char="*"/>
            </a:pPr>
            <a:r>
              <a:rPr lang="cs-CZ" sz="3600">
                <a:solidFill>
                  <a:srgbClr val="404040"/>
                </a:solidFill>
                <a:latin typeface="Trebuchet MS" pitchFamily="34" charset="0"/>
              </a:rPr>
              <a:t>V = V</a:t>
            </a:r>
            <a:r>
              <a:rPr lang="cs-CZ" sz="3600" baseline="-25000">
                <a:solidFill>
                  <a:srgbClr val="404040"/>
                </a:solidFill>
                <a:latin typeface="Trebuchet MS" pitchFamily="34" charset="0"/>
              </a:rPr>
              <a:t>2</a:t>
            </a:r>
            <a:r>
              <a:rPr lang="cs-CZ" sz="3600">
                <a:solidFill>
                  <a:srgbClr val="404040"/>
                </a:solidFill>
                <a:latin typeface="Trebuchet MS" pitchFamily="34" charset="0"/>
              </a:rPr>
              <a:t> – V</a:t>
            </a:r>
            <a:r>
              <a:rPr lang="cs-CZ" sz="3600" baseline="-25000">
                <a:solidFill>
                  <a:srgbClr val="404040"/>
                </a:solidFill>
                <a:latin typeface="Trebuchet MS" pitchFamily="34" charset="0"/>
              </a:rPr>
              <a:t>1</a:t>
            </a:r>
          </a:p>
        </p:txBody>
      </p:sp>
      <p:sp>
        <p:nvSpPr>
          <p:cNvPr id="20" name="Zástupný symbol pro obsah 2"/>
          <p:cNvSpPr txBox="1">
            <a:spLocks/>
          </p:cNvSpPr>
          <p:nvPr/>
        </p:nvSpPr>
        <p:spPr>
          <a:xfrm>
            <a:off x="2843213" y="3032125"/>
            <a:ext cx="6300787" cy="7874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cs-CZ" sz="2800" dirty="0" smtClean="0"/>
              <a:t>V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= </a:t>
            </a:r>
            <a:r>
              <a:rPr lang="cs-CZ" sz="2800" dirty="0" smtClean="0">
                <a:latin typeface="Symbol" pitchFamily="18" charset="2"/>
              </a:rPr>
              <a:t>p</a:t>
            </a:r>
            <a:r>
              <a:rPr lang="cs-CZ" sz="2800" dirty="0" smtClean="0"/>
              <a:t>• r</a:t>
            </a:r>
            <a:r>
              <a:rPr lang="cs-CZ" sz="2800" baseline="-25000" dirty="0" smtClean="0"/>
              <a:t>1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• v</a:t>
            </a:r>
            <a:r>
              <a:rPr lang="cs-CZ" sz="2800" baseline="-25000" dirty="0" smtClean="0"/>
              <a:t>1 </a:t>
            </a:r>
            <a:r>
              <a:rPr lang="cs-CZ" sz="2800" dirty="0" smtClean="0"/>
              <a:t>=</a:t>
            </a:r>
            <a:r>
              <a:rPr lang="cs-CZ" sz="2800" baseline="-25000" dirty="0" smtClean="0"/>
              <a:t> </a:t>
            </a:r>
            <a:r>
              <a:rPr lang="cs-CZ" sz="2800" dirty="0" smtClean="0"/>
              <a:t>3,14 </a:t>
            </a:r>
            <a:r>
              <a:rPr lang="cs-CZ" sz="2800" dirty="0"/>
              <a:t>• </a:t>
            </a:r>
            <a:r>
              <a:rPr lang="cs-CZ" sz="2800" dirty="0" smtClean="0"/>
              <a:t>5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• 20 = 1570</a:t>
            </a:r>
            <a:endParaRPr lang="cs-CZ" sz="2800" baseline="-25000" dirty="0"/>
          </a:p>
        </p:txBody>
      </p:sp>
      <p:sp>
        <p:nvSpPr>
          <p:cNvPr id="28676" name="Zástupný symbol pro obsah 2"/>
          <p:cNvSpPr txBox="1">
            <a:spLocks/>
          </p:cNvSpPr>
          <p:nvPr/>
        </p:nvSpPr>
        <p:spPr bwMode="auto">
          <a:xfrm>
            <a:off x="3049588" y="1341438"/>
            <a:ext cx="5632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>
              <a:spcBef>
                <a:spcPct val="20000"/>
              </a:spcBef>
              <a:spcAft>
                <a:spcPts val="300"/>
              </a:spcAft>
              <a:buClr>
                <a:srgbClr val="9A7B4B"/>
              </a:buClr>
              <a:buSzPct val="130000"/>
              <a:buFont typeface="Georgia" pitchFamily="18" charset="0"/>
              <a:buNone/>
            </a:pPr>
            <a:r>
              <a:rPr lang="cs-CZ" sz="2800">
                <a:solidFill>
                  <a:srgbClr val="404040"/>
                </a:solidFill>
                <a:latin typeface="Trebuchet MS" pitchFamily="34" charset="0"/>
              </a:rPr>
              <a:t>r</a:t>
            </a:r>
            <a:r>
              <a:rPr lang="cs-CZ" sz="2800" baseline="-25000">
                <a:solidFill>
                  <a:srgbClr val="404040"/>
                </a:solidFill>
                <a:latin typeface="Trebuchet MS" pitchFamily="34" charset="0"/>
              </a:rPr>
              <a:t>2</a:t>
            </a:r>
            <a:r>
              <a:rPr lang="cs-CZ" sz="2800">
                <a:solidFill>
                  <a:srgbClr val="404040"/>
                </a:solidFill>
                <a:latin typeface="Trebuchet MS" pitchFamily="34" charset="0"/>
              </a:rPr>
              <a:t> = 10 cm, v</a:t>
            </a:r>
            <a:r>
              <a:rPr lang="cs-CZ" sz="2800" baseline="-25000">
                <a:solidFill>
                  <a:srgbClr val="404040"/>
                </a:solidFill>
                <a:latin typeface="Trebuchet MS" pitchFamily="34" charset="0"/>
              </a:rPr>
              <a:t>2</a:t>
            </a:r>
            <a:r>
              <a:rPr lang="cs-CZ" sz="2800">
                <a:solidFill>
                  <a:srgbClr val="404040"/>
                </a:solidFill>
                <a:latin typeface="Trebuchet MS" pitchFamily="34" charset="0"/>
              </a:rPr>
              <a:t> = 20 cm</a:t>
            </a:r>
          </a:p>
        </p:txBody>
      </p:sp>
      <p:sp>
        <p:nvSpPr>
          <p:cNvPr id="28677" name="Zástupný symbol pro obsah 2"/>
          <p:cNvSpPr txBox="1">
            <a:spLocks/>
          </p:cNvSpPr>
          <p:nvPr/>
        </p:nvSpPr>
        <p:spPr bwMode="auto">
          <a:xfrm>
            <a:off x="2843213" y="3573463"/>
            <a:ext cx="5632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9A7B4B"/>
              </a:buClr>
              <a:buSzPct val="130000"/>
              <a:buFont typeface="Georgia" pitchFamily="18" charset="0"/>
              <a:buChar char="*"/>
            </a:pPr>
            <a:r>
              <a:rPr lang="cs-CZ" sz="2800">
                <a:solidFill>
                  <a:srgbClr val="404040"/>
                </a:solidFill>
                <a:latin typeface="Trebuchet MS" pitchFamily="34" charset="0"/>
              </a:rPr>
              <a:t>V</a:t>
            </a:r>
            <a:r>
              <a:rPr lang="cs-CZ" sz="2800" baseline="-25000">
                <a:solidFill>
                  <a:srgbClr val="404040"/>
                </a:solidFill>
                <a:latin typeface="Trebuchet MS" pitchFamily="34" charset="0"/>
              </a:rPr>
              <a:t>1</a:t>
            </a:r>
            <a:r>
              <a:rPr lang="cs-CZ" sz="2800">
                <a:solidFill>
                  <a:srgbClr val="404040"/>
                </a:solidFill>
                <a:latin typeface="Trebuchet MS" pitchFamily="34" charset="0"/>
              </a:rPr>
              <a:t> = 1570 cm</a:t>
            </a:r>
            <a:r>
              <a:rPr lang="cs-CZ" sz="2800" baseline="30000">
                <a:solidFill>
                  <a:srgbClr val="40404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28678" name="Zástupný symbol pro obsah 2"/>
          <p:cNvSpPr txBox="1">
            <a:spLocks/>
          </p:cNvSpPr>
          <p:nvPr/>
        </p:nvSpPr>
        <p:spPr bwMode="auto">
          <a:xfrm>
            <a:off x="2916238" y="4497388"/>
            <a:ext cx="5632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9A7B4B"/>
              </a:buClr>
              <a:buSzPct val="130000"/>
              <a:buFont typeface="Georgia" pitchFamily="18" charset="0"/>
              <a:buChar char="*"/>
            </a:pPr>
            <a:r>
              <a:rPr lang="cs-CZ" sz="2800">
                <a:solidFill>
                  <a:srgbClr val="404040"/>
                </a:solidFill>
                <a:latin typeface="Trebuchet MS" pitchFamily="34" charset="0"/>
              </a:rPr>
              <a:t>V</a:t>
            </a:r>
            <a:r>
              <a:rPr lang="cs-CZ" sz="2800" baseline="-25000">
                <a:solidFill>
                  <a:srgbClr val="404040"/>
                </a:solidFill>
                <a:latin typeface="Trebuchet MS" pitchFamily="34" charset="0"/>
              </a:rPr>
              <a:t>2</a:t>
            </a:r>
            <a:r>
              <a:rPr lang="cs-CZ" sz="2800">
                <a:solidFill>
                  <a:srgbClr val="404040"/>
                </a:solidFill>
                <a:latin typeface="Trebuchet MS" pitchFamily="34" charset="0"/>
              </a:rPr>
              <a:t> = 6280 cm</a:t>
            </a:r>
            <a:r>
              <a:rPr lang="cs-CZ" sz="2800" baseline="30000">
                <a:solidFill>
                  <a:srgbClr val="404040"/>
                </a:solidFill>
                <a:latin typeface="Trebuchet MS" pitchFamily="34" charset="0"/>
              </a:rPr>
              <a:t>3</a:t>
            </a:r>
          </a:p>
        </p:txBody>
      </p:sp>
      <p:sp>
        <p:nvSpPr>
          <p:cNvPr id="28679" name="Zástupný symbol pro obsah 2"/>
          <p:cNvSpPr txBox="1">
            <a:spLocks/>
          </p:cNvSpPr>
          <p:nvPr/>
        </p:nvSpPr>
        <p:spPr bwMode="auto">
          <a:xfrm>
            <a:off x="3016250" y="5240338"/>
            <a:ext cx="5632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9A7B4B"/>
              </a:buClr>
              <a:buSzPct val="130000"/>
              <a:buFont typeface="Georgia" pitchFamily="18" charset="0"/>
              <a:buChar char="*"/>
            </a:pPr>
            <a:r>
              <a:rPr lang="cs-CZ" sz="2800">
                <a:solidFill>
                  <a:srgbClr val="404040"/>
                </a:solidFill>
                <a:latin typeface="Trebuchet MS" pitchFamily="34" charset="0"/>
              </a:rPr>
              <a:t>V = 6280 </a:t>
            </a:r>
            <a:r>
              <a:rPr lang="cs-CZ" sz="2800" baseline="30000">
                <a:solidFill>
                  <a:srgbClr val="404040"/>
                </a:solidFill>
                <a:latin typeface="Trebuchet MS" pitchFamily="34" charset="0"/>
              </a:rPr>
              <a:t> - </a:t>
            </a:r>
            <a:r>
              <a:rPr lang="cs-CZ" sz="2800">
                <a:solidFill>
                  <a:srgbClr val="404040"/>
                </a:solidFill>
                <a:latin typeface="Trebuchet MS" pitchFamily="34" charset="0"/>
              </a:rPr>
              <a:t>1570 </a:t>
            </a:r>
            <a:r>
              <a:rPr lang="cs-CZ" sz="2800" baseline="30000">
                <a:solidFill>
                  <a:srgbClr val="404040"/>
                </a:solidFill>
                <a:latin typeface="Trebuchet MS" pitchFamily="34" charset="0"/>
              </a:rPr>
              <a:t> </a:t>
            </a:r>
            <a:r>
              <a:rPr lang="cs-CZ" sz="2800">
                <a:solidFill>
                  <a:srgbClr val="404040"/>
                </a:solidFill>
                <a:latin typeface="Trebuchet MS" pitchFamily="34" charset="0"/>
              </a:rPr>
              <a:t>= 4710 </a:t>
            </a:r>
            <a:endParaRPr lang="cs-CZ" sz="2800" baseline="30000">
              <a:solidFill>
                <a:srgbClr val="404040"/>
              </a:solidFill>
              <a:latin typeface="Trebuchet MS" pitchFamily="34" charset="0"/>
            </a:endParaRPr>
          </a:p>
        </p:txBody>
      </p:sp>
      <p:grpSp>
        <p:nvGrpSpPr>
          <p:cNvPr id="28680" name="Skupina 32"/>
          <p:cNvGrpSpPr>
            <a:grpSpLocks/>
          </p:cNvGrpSpPr>
          <p:nvPr/>
        </p:nvGrpSpPr>
        <p:grpSpPr bwMode="auto">
          <a:xfrm>
            <a:off x="395288" y="1633538"/>
            <a:ext cx="2592387" cy="4003675"/>
            <a:chOff x="395536" y="1633364"/>
            <a:chExt cx="2592288" cy="4003180"/>
          </a:xfrm>
        </p:grpSpPr>
        <p:sp>
          <p:nvSpPr>
            <p:cNvPr id="2" name="Plechovka 1"/>
            <p:cNvSpPr/>
            <p:nvPr/>
          </p:nvSpPr>
          <p:spPr>
            <a:xfrm>
              <a:off x="395536" y="1633364"/>
              <a:ext cx="2592288" cy="4003180"/>
            </a:xfrm>
            <a:prstGeom prst="can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6" name="Ovál 5"/>
            <p:cNvSpPr/>
            <p:nvPr/>
          </p:nvSpPr>
          <p:spPr>
            <a:xfrm>
              <a:off x="1259103" y="1827015"/>
              <a:ext cx="865154" cy="30634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8" name="Ovál 27"/>
            <p:cNvSpPr/>
            <p:nvPr/>
          </p:nvSpPr>
          <p:spPr>
            <a:xfrm>
              <a:off x="1268628" y="5136543"/>
              <a:ext cx="863567" cy="30635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8" name="Přímá spojnice 7"/>
            <p:cNvCxnSpPr/>
            <p:nvPr/>
          </p:nvCxnSpPr>
          <p:spPr>
            <a:xfrm>
              <a:off x="2132195" y="1979396"/>
              <a:ext cx="0" cy="33111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Přímá spojnice 29"/>
            <p:cNvCxnSpPr/>
            <p:nvPr/>
          </p:nvCxnSpPr>
          <p:spPr>
            <a:xfrm>
              <a:off x="1274977" y="1979396"/>
              <a:ext cx="0" cy="33111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8681" name="Zástupný symbol pro obsah 2"/>
          <p:cNvSpPr txBox="1">
            <a:spLocks/>
          </p:cNvSpPr>
          <p:nvPr/>
        </p:nvSpPr>
        <p:spPr bwMode="auto">
          <a:xfrm>
            <a:off x="2967038" y="836613"/>
            <a:ext cx="5632450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4450">
              <a:spcBef>
                <a:spcPct val="20000"/>
              </a:spcBef>
              <a:spcAft>
                <a:spcPts val="300"/>
              </a:spcAft>
              <a:buClr>
                <a:srgbClr val="9A7B4B"/>
              </a:buClr>
              <a:buSzPct val="130000"/>
              <a:buFont typeface="Georgia" pitchFamily="18" charset="0"/>
              <a:buNone/>
            </a:pPr>
            <a:r>
              <a:rPr lang="cs-CZ" sz="2800">
                <a:solidFill>
                  <a:srgbClr val="404040"/>
                </a:solidFill>
                <a:latin typeface="Trebuchet MS" pitchFamily="34" charset="0"/>
              </a:rPr>
              <a:t>r</a:t>
            </a:r>
            <a:r>
              <a:rPr lang="cs-CZ" sz="2800" baseline="-25000">
                <a:solidFill>
                  <a:srgbClr val="404040"/>
                </a:solidFill>
                <a:latin typeface="Trebuchet MS" pitchFamily="34" charset="0"/>
              </a:rPr>
              <a:t>1</a:t>
            </a:r>
            <a:r>
              <a:rPr lang="cs-CZ" sz="2800">
                <a:solidFill>
                  <a:srgbClr val="404040"/>
                </a:solidFill>
                <a:latin typeface="Trebuchet MS" pitchFamily="34" charset="0"/>
              </a:rPr>
              <a:t> =   5 cm, v</a:t>
            </a:r>
            <a:r>
              <a:rPr lang="cs-CZ" sz="2800" baseline="-25000">
                <a:solidFill>
                  <a:srgbClr val="404040"/>
                </a:solidFill>
                <a:latin typeface="Trebuchet MS" pitchFamily="34" charset="0"/>
              </a:rPr>
              <a:t>1</a:t>
            </a:r>
            <a:r>
              <a:rPr lang="cs-CZ" sz="2800">
                <a:solidFill>
                  <a:srgbClr val="404040"/>
                </a:solidFill>
                <a:latin typeface="Trebuchet MS" pitchFamily="34" charset="0"/>
              </a:rPr>
              <a:t> = 20 cm</a:t>
            </a:r>
          </a:p>
        </p:txBody>
      </p:sp>
      <p:sp>
        <p:nvSpPr>
          <p:cNvPr id="32" name="Zástupný symbol pro obsah 2"/>
          <p:cNvSpPr txBox="1">
            <a:spLocks/>
          </p:cNvSpPr>
          <p:nvPr/>
        </p:nvSpPr>
        <p:spPr>
          <a:xfrm>
            <a:off x="2916238" y="4076700"/>
            <a:ext cx="6299200" cy="787400"/>
          </a:xfrm>
          <a:prstGeom prst="rect">
            <a:avLst/>
          </a:prstGeom>
        </p:spPr>
        <p:txBody>
          <a:bodyPr>
            <a:normAutofit fontScale="925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cs-CZ" sz="2800" dirty="0" smtClean="0"/>
              <a:t>V</a:t>
            </a:r>
            <a:r>
              <a:rPr lang="cs-CZ" sz="2800" baseline="-25000" dirty="0"/>
              <a:t>2</a:t>
            </a:r>
            <a:r>
              <a:rPr lang="cs-CZ" sz="2800" dirty="0" smtClean="0"/>
              <a:t> = </a:t>
            </a:r>
            <a:r>
              <a:rPr lang="cs-CZ" sz="2800" dirty="0" smtClean="0">
                <a:latin typeface="Symbol" pitchFamily="18" charset="2"/>
              </a:rPr>
              <a:t>p</a:t>
            </a:r>
            <a:r>
              <a:rPr lang="cs-CZ" sz="2800" dirty="0" smtClean="0"/>
              <a:t>• r</a:t>
            </a:r>
            <a:r>
              <a:rPr lang="cs-CZ" sz="2800" baseline="-25000" dirty="0" smtClean="0"/>
              <a:t>2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• v</a:t>
            </a:r>
            <a:r>
              <a:rPr lang="cs-CZ" sz="2800" baseline="-25000" dirty="0"/>
              <a:t>2</a:t>
            </a:r>
            <a:r>
              <a:rPr lang="cs-CZ" sz="2800" baseline="-25000" dirty="0" smtClean="0"/>
              <a:t> </a:t>
            </a:r>
            <a:r>
              <a:rPr lang="cs-CZ" sz="2800" dirty="0" smtClean="0"/>
              <a:t>=</a:t>
            </a:r>
            <a:r>
              <a:rPr lang="cs-CZ" sz="2800" baseline="-25000" dirty="0" smtClean="0"/>
              <a:t> </a:t>
            </a:r>
            <a:r>
              <a:rPr lang="cs-CZ" sz="2800" dirty="0" smtClean="0"/>
              <a:t>3,14 </a:t>
            </a:r>
            <a:r>
              <a:rPr lang="cs-CZ" sz="2800" dirty="0"/>
              <a:t>• </a:t>
            </a:r>
            <a:r>
              <a:rPr lang="cs-CZ" sz="2800" dirty="0" smtClean="0"/>
              <a:t>10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• 20 = 6280</a:t>
            </a:r>
            <a:endParaRPr lang="cs-CZ" sz="2800" baseline="-25000" dirty="0"/>
          </a:p>
        </p:txBody>
      </p:sp>
      <p:sp>
        <p:nvSpPr>
          <p:cNvPr id="28683" name="Zástupný symbol pro obsah 2"/>
          <p:cNvSpPr txBox="1">
            <a:spLocks/>
          </p:cNvSpPr>
          <p:nvPr/>
        </p:nvSpPr>
        <p:spPr bwMode="auto">
          <a:xfrm>
            <a:off x="3016250" y="5805488"/>
            <a:ext cx="56324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9A7B4B"/>
              </a:buClr>
              <a:buSzPct val="130000"/>
              <a:buFont typeface="Georgia" pitchFamily="18" charset="0"/>
              <a:buChar char="*"/>
            </a:pPr>
            <a:r>
              <a:rPr lang="cs-CZ" sz="2800" u="sng">
                <a:solidFill>
                  <a:srgbClr val="404040"/>
                </a:solidFill>
                <a:latin typeface="Trebuchet MS" pitchFamily="34" charset="0"/>
              </a:rPr>
              <a:t>V = 4710 cm</a:t>
            </a:r>
            <a:r>
              <a:rPr lang="cs-CZ" sz="2800" u="sng" baseline="30000">
                <a:solidFill>
                  <a:srgbClr val="404040"/>
                </a:solidFill>
                <a:latin typeface="Trebuchet MS" pitchFamily="34" charset="0"/>
              </a:rPr>
              <a:t>3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7" name="Skupina 17"/>
          <p:cNvGrpSpPr>
            <a:grpSpLocks/>
          </p:cNvGrpSpPr>
          <p:nvPr/>
        </p:nvGrpSpPr>
        <p:grpSpPr bwMode="auto">
          <a:xfrm>
            <a:off x="395288" y="1633538"/>
            <a:ext cx="2592387" cy="4003675"/>
            <a:chOff x="395536" y="1633364"/>
            <a:chExt cx="2592288" cy="4003180"/>
          </a:xfrm>
        </p:grpSpPr>
        <p:sp>
          <p:nvSpPr>
            <p:cNvPr id="19" name="Plechovka 18"/>
            <p:cNvSpPr/>
            <p:nvPr/>
          </p:nvSpPr>
          <p:spPr>
            <a:xfrm>
              <a:off x="395536" y="1633364"/>
              <a:ext cx="2592288" cy="4003180"/>
            </a:xfrm>
            <a:prstGeom prst="can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0" name="Ovál 19"/>
            <p:cNvSpPr/>
            <p:nvPr/>
          </p:nvSpPr>
          <p:spPr>
            <a:xfrm>
              <a:off x="1259103" y="1827015"/>
              <a:ext cx="865154" cy="306349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sp>
          <p:nvSpPr>
            <p:cNvPr id="21" name="Ovál 20"/>
            <p:cNvSpPr/>
            <p:nvPr/>
          </p:nvSpPr>
          <p:spPr>
            <a:xfrm>
              <a:off x="1268628" y="5136543"/>
              <a:ext cx="863567" cy="306350"/>
            </a:xfrm>
            <a:prstGeom prst="ellipse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cs-CZ"/>
            </a:p>
          </p:txBody>
        </p:sp>
        <p:cxnSp>
          <p:nvCxnSpPr>
            <p:cNvPr id="22" name="Přímá spojnice 21"/>
            <p:cNvCxnSpPr/>
            <p:nvPr/>
          </p:nvCxnSpPr>
          <p:spPr>
            <a:xfrm>
              <a:off x="2132195" y="1979396"/>
              <a:ext cx="0" cy="33111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Přímá spojnice 22"/>
            <p:cNvCxnSpPr/>
            <p:nvPr/>
          </p:nvCxnSpPr>
          <p:spPr>
            <a:xfrm>
              <a:off x="1274977" y="1979396"/>
              <a:ext cx="0" cy="3311116"/>
            </a:xfrm>
            <a:prstGeom prst="line">
              <a:avLst/>
            </a:prstGeom>
            <a:ln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698" name="Zástupný symbol pro obsah 2"/>
          <p:cNvSpPr txBox="1">
            <a:spLocks/>
          </p:cNvSpPr>
          <p:nvPr/>
        </p:nvSpPr>
        <p:spPr bwMode="auto">
          <a:xfrm>
            <a:off x="576263" y="476250"/>
            <a:ext cx="838835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8600" indent="-182563">
              <a:spcBef>
                <a:spcPct val="20000"/>
              </a:spcBef>
              <a:spcAft>
                <a:spcPts val="300"/>
              </a:spcAft>
              <a:buClr>
                <a:srgbClr val="9A7B4B"/>
              </a:buClr>
              <a:buSzPct val="130000"/>
              <a:buFont typeface="Georgia" pitchFamily="18" charset="0"/>
              <a:buChar char="*"/>
            </a:pPr>
            <a:r>
              <a:rPr lang="cs-CZ" sz="3600">
                <a:solidFill>
                  <a:srgbClr val="404040"/>
                </a:solidFill>
                <a:latin typeface="Trebuchet MS" pitchFamily="34" charset="0"/>
              </a:rPr>
              <a:t>S = S</a:t>
            </a:r>
            <a:r>
              <a:rPr lang="cs-CZ" sz="3600" baseline="-25000">
                <a:solidFill>
                  <a:srgbClr val="404040"/>
                </a:solidFill>
                <a:latin typeface="Trebuchet MS" pitchFamily="34" charset="0"/>
              </a:rPr>
              <a:t>pl1</a:t>
            </a:r>
            <a:r>
              <a:rPr lang="cs-CZ" sz="3600">
                <a:solidFill>
                  <a:srgbClr val="404040"/>
                </a:solidFill>
                <a:latin typeface="Trebuchet MS" pitchFamily="34" charset="0"/>
              </a:rPr>
              <a:t> + S</a:t>
            </a:r>
            <a:r>
              <a:rPr lang="cs-CZ" sz="3600" baseline="-25000">
                <a:solidFill>
                  <a:srgbClr val="404040"/>
                </a:solidFill>
                <a:latin typeface="Trebuchet MS" pitchFamily="34" charset="0"/>
              </a:rPr>
              <a:t>pl2 </a:t>
            </a:r>
            <a:r>
              <a:rPr lang="cs-CZ" sz="3600">
                <a:solidFill>
                  <a:srgbClr val="404040"/>
                </a:solidFill>
                <a:latin typeface="Trebuchet MS" pitchFamily="34" charset="0"/>
              </a:rPr>
              <a:t>+ 2 •(S</a:t>
            </a:r>
            <a:r>
              <a:rPr lang="cs-CZ" sz="3600" baseline="-25000">
                <a:solidFill>
                  <a:srgbClr val="404040"/>
                </a:solidFill>
                <a:latin typeface="Trebuchet MS" pitchFamily="34" charset="0"/>
              </a:rPr>
              <a:t>p2</a:t>
            </a:r>
            <a:r>
              <a:rPr lang="cs-CZ" sz="3600">
                <a:solidFill>
                  <a:srgbClr val="404040"/>
                </a:solidFill>
                <a:latin typeface="Trebuchet MS" pitchFamily="34" charset="0"/>
              </a:rPr>
              <a:t> – S</a:t>
            </a:r>
            <a:r>
              <a:rPr lang="cs-CZ" sz="3600" baseline="-25000">
                <a:solidFill>
                  <a:srgbClr val="404040"/>
                </a:solidFill>
                <a:latin typeface="Trebuchet MS" pitchFamily="34" charset="0"/>
              </a:rPr>
              <a:t>p1</a:t>
            </a:r>
            <a:r>
              <a:rPr lang="cs-CZ" sz="3600">
                <a:solidFill>
                  <a:srgbClr val="404040"/>
                </a:solidFill>
                <a:latin typeface="Trebuchet MS" pitchFamily="34" charset="0"/>
              </a:rPr>
              <a:t>)</a:t>
            </a:r>
            <a:endParaRPr lang="cs-CZ" sz="3600" baseline="-25000">
              <a:solidFill>
                <a:srgbClr val="404040"/>
              </a:solidFill>
              <a:latin typeface="Trebuchet MS" pitchFamily="34" charset="0"/>
            </a:endParaRPr>
          </a:p>
        </p:txBody>
      </p:sp>
      <p:sp>
        <p:nvSpPr>
          <p:cNvPr id="25" name="Zástupný symbol pro obsah 2"/>
          <p:cNvSpPr txBox="1">
            <a:spLocks/>
          </p:cNvSpPr>
          <p:nvPr/>
        </p:nvSpPr>
        <p:spPr>
          <a:xfrm>
            <a:off x="2878138" y="1192213"/>
            <a:ext cx="6299200" cy="360521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defRPr/>
            </a:pPr>
            <a:r>
              <a:rPr lang="cs-CZ" sz="2800" dirty="0" smtClean="0"/>
              <a:t>S = </a:t>
            </a:r>
            <a:r>
              <a:rPr lang="cs-CZ" sz="2800" dirty="0"/>
              <a:t>2 • </a:t>
            </a:r>
            <a:r>
              <a:rPr lang="cs-CZ" sz="2800" dirty="0" smtClean="0">
                <a:latin typeface="Symbol" pitchFamily="18" charset="2"/>
              </a:rPr>
              <a:t>p</a:t>
            </a:r>
            <a:r>
              <a:rPr lang="cs-CZ" sz="2800" dirty="0" smtClean="0"/>
              <a:t>• r</a:t>
            </a:r>
            <a:r>
              <a:rPr lang="cs-CZ" sz="2800" baseline="-25000" dirty="0" smtClean="0"/>
              <a:t>1</a:t>
            </a:r>
            <a:r>
              <a:rPr lang="cs-CZ" sz="2800" dirty="0" smtClean="0"/>
              <a:t> • v</a:t>
            </a:r>
            <a:r>
              <a:rPr lang="cs-CZ" sz="2800" baseline="-25000" dirty="0" smtClean="0"/>
              <a:t>1 </a:t>
            </a:r>
            <a:r>
              <a:rPr lang="cs-CZ" sz="2800" dirty="0" smtClean="0"/>
              <a:t>+ </a:t>
            </a:r>
            <a:r>
              <a:rPr lang="cs-CZ" sz="2800" dirty="0"/>
              <a:t>2 • </a:t>
            </a:r>
            <a:r>
              <a:rPr lang="cs-CZ" sz="2800" dirty="0">
                <a:latin typeface="Symbol" pitchFamily="18" charset="2"/>
              </a:rPr>
              <a:t>p</a:t>
            </a:r>
            <a:r>
              <a:rPr lang="cs-CZ" sz="2800" dirty="0"/>
              <a:t>• r</a:t>
            </a:r>
            <a:r>
              <a:rPr lang="cs-CZ" sz="2800" baseline="-25000" dirty="0"/>
              <a:t>2</a:t>
            </a:r>
            <a:r>
              <a:rPr lang="cs-CZ" sz="2800" dirty="0"/>
              <a:t> • v</a:t>
            </a:r>
            <a:r>
              <a:rPr lang="cs-CZ" sz="2800" baseline="-25000" dirty="0"/>
              <a:t>2</a:t>
            </a:r>
            <a:r>
              <a:rPr lang="cs-CZ" sz="2800" dirty="0"/>
              <a:t> </a:t>
            </a:r>
            <a:r>
              <a:rPr lang="cs-CZ" sz="2800" dirty="0" smtClean="0"/>
              <a:t>+     +  2 </a:t>
            </a:r>
            <a:r>
              <a:rPr lang="cs-CZ" sz="2800" dirty="0"/>
              <a:t>• </a:t>
            </a:r>
            <a:r>
              <a:rPr lang="cs-CZ" sz="2800" dirty="0" smtClean="0"/>
              <a:t> (</a:t>
            </a:r>
            <a:r>
              <a:rPr lang="cs-CZ" sz="2800" dirty="0">
                <a:latin typeface="Symbol" pitchFamily="18" charset="2"/>
              </a:rPr>
              <a:t>p</a:t>
            </a:r>
            <a:r>
              <a:rPr lang="cs-CZ" sz="2800" dirty="0"/>
              <a:t>• </a:t>
            </a:r>
            <a:r>
              <a:rPr lang="cs-CZ" sz="2800" dirty="0" smtClean="0"/>
              <a:t>r</a:t>
            </a:r>
            <a:r>
              <a:rPr lang="cs-CZ" sz="2800" baseline="-25000" dirty="0" smtClean="0"/>
              <a:t>2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  - </a:t>
            </a:r>
            <a:r>
              <a:rPr lang="cs-CZ" sz="2800" dirty="0">
                <a:latin typeface="Symbol" pitchFamily="18" charset="2"/>
              </a:rPr>
              <a:t>p</a:t>
            </a:r>
            <a:r>
              <a:rPr lang="cs-CZ" sz="2800" dirty="0"/>
              <a:t>• r</a:t>
            </a:r>
            <a:r>
              <a:rPr lang="cs-CZ" sz="2800" baseline="-25000" dirty="0"/>
              <a:t>1</a:t>
            </a:r>
            <a:r>
              <a:rPr lang="cs-CZ" sz="2800" baseline="30000" dirty="0"/>
              <a:t>2</a:t>
            </a:r>
            <a:r>
              <a:rPr lang="cs-CZ" sz="2800" dirty="0"/>
              <a:t> </a:t>
            </a:r>
            <a:r>
              <a:rPr lang="cs-CZ" sz="2800" dirty="0" smtClean="0"/>
              <a:t>)=</a:t>
            </a:r>
          </a:p>
          <a:p>
            <a:pPr marL="45720" indent="0" fontAlgn="auto">
              <a:buFont typeface="Georgia" pitchFamily="18" charset="0"/>
              <a:buNone/>
              <a:defRPr/>
            </a:pPr>
            <a:r>
              <a:rPr lang="cs-CZ" sz="2800" dirty="0" smtClean="0"/>
              <a:t> =</a:t>
            </a:r>
            <a:r>
              <a:rPr lang="cs-CZ" sz="2800" baseline="-25000" dirty="0" smtClean="0"/>
              <a:t> </a:t>
            </a:r>
            <a:r>
              <a:rPr lang="cs-CZ" sz="2800" dirty="0" smtClean="0"/>
              <a:t>2• 3,14• 5• 20  </a:t>
            </a:r>
            <a:r>
              <a:rPr lang="cs-CZ" sz="2800" dirty="0"/>
              <a:t>+ </a:t>
            </a:r>
            <a:r>
              <a:rPr lang="cs-CZ" sz="2800" dirty="0" smtClean="0"/>
              <a:t>2• 3,14• 10 </a:t>
            </a:r>
            <a:r>
              <a:rPr lang="cs-CZ" sz="2800" dirty="0"/>
              <a:t>• </a:t>
            </a:r>
            <a:r>
              <a:rPr lang="cs-CZ" sz="2800" dirty="0" smtClean="0"/>
              <a:t>20 +  + </a:t>
            </a:r>
            <a:r>
              <a:rPr lang="cs-CZ" sz="2800" dirty="0"/>
              <a:t>2 • </a:t>
            </a:r>
            <a:r>
              <a:rPr lang="cs-CZ" sz="2800" dirty="0" smtClean="0"/>
              <a:t>(</a:t>
            </a:r>
            <a:r>
              <a:rPr lang="cs-CZ" sz="2800" dirty="0"/>
              <a:t>3,14• </a:t>
            </a:r>
            <a:r>
              <a:rPr lang="cs-CZ" sz="2800" dirty="0" smtClean="0"/>
              <a:t>10</a:t>
            </a:r>
            <a:r>
              <a:rPr lang="cs-CZ" sz="2800" baseline="30000" dirty="0" smtClean="0"/>
              <a:t>2 </a:t>
            </a:r>
            <a:r>
              <a:rPr lang="cs-CZ" sz="2800" dirty="0" smtClean="0"/>
              <a:t>- </a:t>
            </a:r>
            <a:r>
              <a:rPr lang="cs-CZ" sz="2800" dirty="0"/>
              <a:t>3,14• </a:t>
            </a:r>
            <a:r>
              <a:rPr lang="cs-CZ" sz="2800" dirty="0" smtClean="0"/>
              <a:t>5</a:t>
            </a:r>
            <a:r>
              <a:rPr lang="cs-CZ" sz="2800" baseline="30000" dirty="0" smtClean="0"/>
              <a:t>2</a:t>
            </a:r>
            <a:r>
              <a:rPr lang="cs-CZ" sz="2800" dirty="0" smtClean="0"/>
              <a:t>) =</a:t>
            </a:r>
          </a:p>
          <a:p>
            <a:pPr marL="45720" indent="0" fontAlgn="auto">
              <a:buFont typeface="Georgia" pitchFamily="18" charset="0"/>
              <a:buNone/>
              <a:defRPr/>
            </a:pPr>
            <a:r>
              <a:rPr lang="cs-CZ" sz="2800" dirty="0" smtClean="0"/>
              <a:t>= 628 + 1256 + 2 • (314 – 78,5) =</a:t>
            </a:r>
          </a:p>
          <a:p>
            <a:pPr marL="45720" indent="0" fontAlgn="auto">
              <a:buFont typeface="Georgia" pitchFamily="18" charset="0"/>
              <a:buNone/>
              <a:defRPr/>
            </a:pPr>
            <a:r>
              <a:rPr lang="cs-CZ" sz="2800" dirty="0" smtClean="0"/>
              <a:t>= 2355</a:t>
            </a:r>
          </a:p>
          <a:p>
            <a:pPr marL="45720" indent="0" fontAlgn="auto">
              <a:buFont typeface="Georgia" pitchFamily="18" charset="0"/>
              <a:buNone/>
              <a:defRPr/>
            </a:pPr>
            <a:r>
              <a:rPr lang="cs-CZ" sz="2800" u="sng" dirty="0" smtClean="0"/>
              <a:t>S = 2355 cm</a:t>
            </a:r>
            <a:r>
              <a:rPr lang="cs-CZ" sz="2800" u="sng" baseline="30000" dirty="0" smtClean="0"/>
              <a:t>2</a:t>
            </a:r>
          </a:p>
          <a:p>
            <a:pPr marL="45720" indent="0" fontAlgn="auto">
              <a:buFont typeface="Georgia" pitchFamily="18" charset="0"/>
              <a:buNone/>
              <a:defRPr/>
            </a:pPr>
            <a:endParaRPr lang="cs-CZ" sz="2800" baseline="-25000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Prefab">
      <a:dk1>
        <a:sysClr val="windowText" lastClr="000000"/>
      </a:dk1>
      <a:lt1>
        <a:sysClr val="window" lastClr="FFFFFF"/>
      </a:lt1>
      <a:dk2>
        <a:srgbClr val="5D5C64"/>
      </a:dk2>
      <a:lt2>
        <a:srgbClr val="E4D9BE"/>
      </a:lt2>
      <a:accent1>
        <a:srgbClr val="E0B62E"/>
      </a:accent1>
      <a:accent2>
        <a:srgbClr val="E6632E"/>
      </a:accent2>
      <a:accent3>
        <a:srgbClr val="73C1C7"/>
      </a:accent3>
      <a:accent4>
        <a:srgbClr val="75964C"/>
      </a:accent4>
      <a:accent5>
        <a:srgbClr val="C78C45"/>
      </a:accent5>
      <a:accent6>
        <a:srgbClr val="BCA076"/>
      </a:accent6>
      <a:hlink>
        <a:srgbClr val="CF3B0D"/>
      </a:hlink>
      <a:folHlink>
        <a:srgbClr val="7E756C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275</TotalTime>
  <Words>146</Words>
  <Application>Microsoft Office PowerPoint</Application>
  <PresentationFormat>Předvádění na obrazovce (4:3)</PresentationFormat>
  <Paragraphs>37</Paragraphs>
  <Slides>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Šablona návrhu</vt:lpstr>
      </vt:variant>
      <vt:variant>
        <vt:i4>5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7" baseType="lpstr">
      <vt:lpstr>Arial</vt:lpstr>
      <vt:lpstr>Trebuchet MS</vt:lpstr>
      <vt:lpstr>Georgia</vt:lpstr>
      <vt:lpstr>Calibri</vt:lpstr>
      <vt:lpstr>Times New Roman</vt:lpstr>
      <vt:lpstr>Arial Unicode MS</vt:lpstr>
      <vt:lpstr>Symbol</vt:lpstr>
      <vt:lpstr>Aerodynamika</vt:lpstr>
      <vt:lpstr>Výchozí návrh</vt:lpstr>
      <vt:lpstr>Aerodynamika</vt:lpstr>
      <vt:lpstr>Aerodynamika</vt:lpstr>
      <vt:lpstr>Aerodynamika</vt:lpstr>
      <vt:lpstr>Acrobat Document</vt:lpstr>
      <vt:lpstr>Snímek 1</vt:lpstr>
      <vt:lpstr>Snímek 2</vt:lpstr>
      <vt:lpstr>Snímek 3</vt:lpstr>
      <vt:lpstr>Snímek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Krychle</dc:title>
  <dc:creator>Mamka</dc:creator>
  <cp:lastModifiedBy>Učitel</cp:lastModifiedBy>
  <cp:revision>31</cp:revision>
  <dcterms:created xsi:type="dcterms:W3CDTF">2011-09-01T07:19:28Z</dcterms:created>
  <dcterms:modified xsi:type="dcterms:W3CDTF">2012-10-03T10:15:36Z</dcterms:modified>
</cp:coreProperties>
</file>